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56" r:id="rId2"/>
    <p:sldId id="257" r:id="rId3"/>
    <p:sldId id="258" r:id="rId4"/>
    <p:sldId id="259" r:id="rId5"/>
    <p:sldId id="260" r:id="rId6"/>
    <p:sldId id="262" r:id="rId7"/>
    <p:sldId id="263" r:id="rId8"/>
    <p:sldId id="264" r:id="rId9"/>
    <p:sldId id="261" r:id="rId10"/>
    <p:sldId id="265" r:id="rId11"/>
    <p:sldId id="267" r:id="rId12"/>
    <p:sldId id="266"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29"/>
    <p:restoredTop sz="94626"/>
  </p:normalViewPr>
  <p:slideViewPr>
    <p:cSldViewPr snapToGrid="0" snapToObjects="1">
      <p:cViewPr varScale="1">
        <p:scale>
          <a:sx n="121" d="100"/>
          <a:sy n="121" d="100"/>
        </p:scale>
        <p:origin x="896" y="168"/>
      </p:cViewPr>
      <p:guideLst/>
    </p:cSldViewPr>
  </p:slideViewPr>
  <p:outlineViewPr>
    <p:cViewPr>
      <p:scale>
        <a:sx n="33" d="100"/>
        <a:sy n="33" d="100"/>
      </p:scale>
      <p:origin x="0" y="-7536"/>
    </p:cViewPr>
  </p:outlineViewPr>
  <p:notesTextViewPr>
    <p:cViewPr>
      <p:scale>
        <a:sx n="1" d="1"/>
        <a:sy n="1" d="1"/>
      </p:scale>
      <p:origin x="0" y="0"/>
    </p:cViewPr>
  </p:notesTextViewPr>
  <p:notesViewPr>
    <p:cSldViewPr snapToGrid="0" snapToObjects="1">
      <p:cViewPr varScale="1">
        <p:scale>
          <a:sx n="99" d="100"/>
          <a:sy n="99" d="100"/>
        </p:scale>
        <p:origin x="284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4C59320-4E24-7342-B0BD-2B3F133A7E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5A18184-95D6-9147-9F3D-5DF411B26A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C276E0-15F7-3E48-B18A-5CF06523EBB1}" type="datetimeFigureOut">
              <a:rPr kumimoji="1" lang="ja-JP" altLang="en-US" smtClean="0"/>
              <a:t>2020/7/2</a:t>
            </a:fld>
            <a:endParaRPr kumimoji="1" lang="ja-JP" altLang="en-US"/>
          </a:p>
        </p:txBody>
      </p:sp>
      <p:sp>
        <p:nvSpPr>
          <p:cNvPr id="4" name="フッター プレースホルダー 3">
            <a:extLst>
              <a:ext uri="{FF2B5EF4-FFF2-40B4-BE49-F238E27FC236}">
                <a16:creationId xmlns:a16="http://schemas.microsoft.com/office/drawing/2014/main" id="{FCE4216B-F13D-0249-9CCD-254AEEEFB5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33E09CB-48D0-8247-AD54-CC0F9D4ABA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D67D50-453C-2147-918E-F4DC7D61DA1C}" type="slidenum">
              <a:rPr kumimoji="1" lang="ja-JP" altLang="en-US" smtClean="0"/>
              <a:t>‹#›</a:t>
            </a:fld>
            <a:endParaRPr kumimoji="1" lang="ja-JP" altLang="en-US"/>
          </a:p>
        </p:txBody>
      </p:sp>
    </p:spTree>
    <p:extLst>
      <p:ext uri="{BB962C8B-B14F-4D97-AF65-F5344CB8AC3E}">
        <p14:creationId xmlns:p14="http://schemas.microsoft.com/office/powerpoint/2010/main" val="3429963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B4E8D-8892-284C-8576-4871DE0FE035}" type="datetimeFigureOut">
              <a:rPr kumimoji="1" lang="ja-JP" altLang="en-US" smtClean="0"/>
              <a:t>2020/7/2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FE2B-FD2D-C24A-A82C-889A1AF8441F}" type="slidenum">
              <a:rPr kumimoji="1" lang="ja-JP" altLang="en-US" smtClean="0"/>
              <a:t>‹#›</a:t>
            </a:fld>
            <a:endParaRPr kumimoji="1" lang="ja-JP" altLang="en-US"/>
          </a:p>
        </p:txBody>
      </p:sp>
    </p:spTree>
    <p:extLst>
      <p:ext uri="{BB962C8B-B14F-4D97-AF65-F5344CB8AC3E}">
        <p14:creationId xmlns:p14="http://schemas.microsoft.com/office/powerpoint/2010/main" val="16408469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D2FE2B-FD2D-C24A-A82C-889A1AF8441F}" type="slidenum">
              <a:rPr kumimoji="1" lang="ja-JP" altLang="en-US" smtClean="0"/>
              <a:t>4</a:t>
            </a:fld>
            <a:endParaRPr kumimoji="1" lang="ja-JP" altLang="en-US"/>
          </a:p>
        </p:txBody>
      </p:sp>
    </p:spTree>
    <p:extLst>
      <p:ext uri="{BB962C8B-B14F-4D97-AF65-F5344CB8AC3E}">
        <p14:creationId xmlns:p14="http://schemas.microsoft.com/office/powerpoint/2010/main" val="265315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D2FE2B-FD2D-C24A-A82C-889A1AF8441F}" type="slidenum">
              <a:rPr kumimoji="1" lang="ja-JP" altLang="en-US" smtClean="0"/>
              <a:t>11</a:t>
            </a:fld>
            <a:endParaRPr kumimoji="1" lang="ja-JP" altLang="en-US"/>
          </a:p>
        </p:txBody>
      </p:sp>
    </p:spTree>
    <p:extLst>
      <p:ext uri="{BB962C8B-B14F-4D97-AF65-F5344CB8AC3E}">
        <p14:creationId xmlns:p14="http://schemas.microsoft.com/office/powerpoint/2010/main" val="343561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FD2FE2B-FD2D-C24A-A82C-889A1AF8441F}" type="slidenum">
              <a:rPr kumimoji="1" lang="ja-JP" altLang="en-US" smtClean="0"/>
              <a:t>12</a:t>
            </a:fld>
            <a:endParaRPr kumimoji="1" lang="ja-JP" altLang="en-US"/>
          </a:p>
        </p:txBody>
      </p:sp>
    </p:spTree>
    <p:extLst>
      <p:ext uri="{BB962C8B-B14F-4D97-AF65-F5344CB8AC3E}">
        <p14:creationId xmlns:p14="http://schemas.microsoft.com/office/powerpoint/2010/main" val="73491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1AB01-99D8-C546-BC21-CEFE47DAB55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73664D5-0261-3D4E-A442-E83F03762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98C7C4E-DF33-6945-8A1D-BE9130332B41}"/>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2D95B69E-ECF5-4941-8FC6-203C4EDA385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0DB571-5D8F-1249-81EC-B57D2D7F3F31}"/>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2953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133702-80E7-A04B-859F-AFA94EC831A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9EBEB8-A9B5-B041-ABDE-C477B9D0575F}"/>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41E8FE-53DB-0A44-B389-E0326ABF2C81}"/>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19E1AF78-C364-094A-9F0B-535C810C9C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4CDCAB-F891-FC43-B483-7BA1FFC4242C}"/>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309958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C573D2-4CB5-3B4C-8DF3-92339E3B999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8CAC2C5-6146-3045-B1AD-20E97EB0E902}"/>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A77661-EA26-AE42-A45E-7270309E94DE}"/>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C8E5F614-18D8-9F4A-AFB1-B105F1FE40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683ECF-BB24-564E-9D69-20D7A1675B65}"/>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323871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8AE320-8FD1-8C49-82E3-998952B3F74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F3CBE59-4BE0-E941-8CC9-21FE076C0D3A}"/>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2E0B7F-994A-C24E-A3E8-90530CA1FD8E}"/>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7F586BD6-3922-DF48-8A21-9BA85CB81A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77CD90-D354-AD4E-B946-485C3D58EA7C}"/>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159371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D41293-F14A-A644-9AC7-CFA9830D014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B5CFAF9-75F2-1040-BE4D-2E8138CF98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DE99685-95F6-634A-BD80-7FCAFC919350}"/>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2ECD35E9-3472-844C-927A-7EB55B22CF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9602BA-56A1-F241-97A2-297023278CFD}"/>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42198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31394E-28F8-8245-8EDD-56D5364E324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AF78BEA-EC95-524C-B12E-B2CD6FA7375E}"/>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E3065BD-BE2E-FC49-93B2-37F63C5C3956}"/>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4C3D921-6754-B94A-8EF2-AA21BDD24B79}"/>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6" name="フッター プレースホルダー 5">
            <a:extLst>
              <a:ext uri="{FF2B5EF4-FFF2-40B4-BE49-F238E27FC236}">
                <a16:creationId xmlns:a16="http://schemas.microsoft.com/office/drawing/2014/main" id="{B29D1460-58B7-1B4D-89DE-2641F0DB022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A745F37-0373-5A45-ACD5-413939E426A6}"/>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2709751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C892A-64BE-EB48-A9BE-7D3BA7848E0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F239103-BF95-8244-B67F-A822243A41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2BBA4F5-C370-4240-91D2-1985009D5C34}"/>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8E76134-3947-5B42-BD56-07A26D8EE9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429F1D6D-A1DF-8047-9016-BB0741DF3396}"/>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2AC3F92-6400-D540-9869-07ADB8840C88}"/>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8" name="フッター プレースホルダー 7">
            <a:extLst>
              <a:ext uri="{FF2B5EF4-FFF2-40B4-BE49-F238E27FC236}">
                <a16:creationId xmlns:a16="http://schemas.microsoft.com/office/drawing/2014/main" id="{53AB674F-4CAB-3540-B42D-86E410F7BC3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9B9CACA-6A54-1643-941A-7C05BB50FC65}"/>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1159318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E1E706-6BD7-8544-877B-790CB18282B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7240238-F27B-EE45-95AD-E74895D238FE}"/>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4" name="フッター プレースホルダー 3">
            <a:extLst>
              <a:ext uri="{FF2B5EF4-FFF2-40B4-BE49-F238E27FC236}">
                <a16:creationId xmlns:a16="http://schemas.microsoft.com/office/drawing/2014/main" id="{D3A85118-1DB9-3F40-843D-55DCECEDF40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336732-9C6E-2044-B51F-F05A4C699919}"/>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116479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3C7CF40-E0BF-5F4A-B708-0837C34D434F}"/>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3" name="フッター プレースホルダー 2">
            <a:extLst>
              <a:ext uri="{FF2B5EF4-FFF2-40B4-BE49-F238E27FC236}">
                <a16:creationId xmlns:a16="http://schemas.microsoft.com/office/drawing/2014/main" id="{7F937359-2763-0F4B-83B7-2F39B0FF61F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D653D5-6240-0943-ACE6-26111698F125}"/>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395533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3E1BF7-807F-BC41-930C-582B150BD5F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3D4CD32-82F1-E94C-8B90-1D2B7710A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657A0C8-CDCA-294D-8C0A-BDD15CD94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FBE74DD-E19F-1246-9BE2-5E014DE57482}"/>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6" name="フッター プレースホルダー 5">
            <a:extLst>
              <a:ext uri="{FF2B5EF4-FFF2-40B4-BE49-F238E27FC236}">
                <a16:creationId xmlns:a16="http://schemas.microsoft.com/office/drawing/2014/main" id="{566DB856-7FB1-874E-9CF2-A94EDA3EDB3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12C9C54-D186-E849-9006-7427E7F9AA2A}"/>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318006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3136EB-20F8-5443-9192-0EE828E1B1C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FB4AEAA-92D9-8546-A5AB-16DE1AF9F1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94DF53F-EEA5-ED43-9922-5D839CF79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887EB1D-AC2F-0F4C-A029-1A7D91CAB8D7}"/>
              </a:ext>
            </a:extLst>
          </p:cNvPr>
          <p:cNvSpPr>
            <a:spLocks noGrp="1"/>
          </p:cNvSpPr>
          <p:nvPr>
            <p:ph type="dt" sz="half" idx="10"/>
          </p:nvPr>
        </p:nvSpPr>
        <p:spPr/>
        <p:txBody>
          <a:bodyPr/>
          <a:lstStyle/>
          <a:p>
            <a:fld id="{CD36BBDC-90B7-7349-A431-23DA37EED340}" type="datetimeFigureOut">
              <a:rPr kumimoji="1" lang="ja-JP" altLang="en-US" smtClean="0"/>
              <a:t>2020/7/2</a:t>
            </a:fld>
            <a:endParaRPr kumimoji="1" lang="ja-JP" altLang="en-US"/>
          </a:p>
        </p:txBody>
      </p:sp>
      <p:sp>
        <p:nvSpPr>
          <p:cNvPr id="6" name="フッター プレースホルダー 5">
            <a:extLst>
              <a:ext uri="{FF2B5EF4-FFF2-40B4-BE49-F238E27FC236}">
                <a16:creationId xmlns:a16="http://schemas.microsoft.com/office/drawing/2014/main" id="{EB1A32AB-DA58-414B-835C-732463F828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8FB00AB-C303-7146-9125-6B076F546610}"/>
              </a:ext>
            </a:extLst>
          </p:cNvPr>
          <p:cNvSpPr>
            <a:spLocks noGrp="1"/>
          </p:cNvSpPr>
          <p:nvPr>
            <p:ph type="sldNum" sz="quarter" idx="12"/>
          </p:nvPr>
        </p:nvSpPr>
        <p:spPr/>
        <p:txBody>
          <a:body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334599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D5502AA-FC73-0D4B-B412-3C2384250E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4108A8-1634-AE48-9DF1-7F7A4180CC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16F241-A42A-D24B-B090-F4BD83D46C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6BBDC-90B7-7349-A431-23DA37EED340}" type="datetimeFigureOut">
              <a:rPr kumimoji="1" lang="ja-JP" altLang="en-US" smtClean="0"/>
              <a:t>2020/7/2</a:t>
            </a:fld>
            <a:endParaRPr kumimoji="1" lang="ja-JP" altLang="en-US"/>
          </a:p>
        </p:txBody>
      </p:sp>
      <p:sp>
        <p:nvSpPr>
          <p:cNvPr id="5" name="フッター プレースホルダー 4">
            <a:extLst>
              <a:ext uri="{FF2B5EF4-FFF2-40B4-BE49-F238E27FC236}">
                <a16:creationId xmlns:a16="http://schemas.microsoft.com/office/drawing/2014/main" id="{E78D11D9-1267-4A42-B717-CF8D5C2286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E952C3A-5D36-6240-A8A8-F73E818AE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3389E-AA42-554E-AFA2-1802CCD1B8B3}" type="slidenum">
              <a:rPr kumimoji="1" lang="ja-JP" altLang="en-US" smtClean="0"/>
              <a:t>‹#›</a:t>
            </a:fld>
            <a:endParaRPr kumimoji="1" lang="ja-JP" altLang="en-US"/>
          </a:p>
        </p:txBody>
      </p:sp>
    </p:spTree>
    <p:extLst>
      <p:ext uri="{BB962C8B-B14F-4D97-AF65-F5344CB8AC3E}">
        <p14:creationId xmlns:p14="http://schemas.microsoft.com/office/powerpoint/2010/main" val="227245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p-jp.fujifilm.com/hydroag/kojo/pjt05_phone.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44222-158C-FC46-9F0D-51271C898339}"/>
              </a:ext>
            </a:extLst>
          </p:cNvPr>
          <p:cNvSpPr>
            <a:spLocks noGrp="1"/>
          </p:cNvSpPr>
          <p:nvPr>
            <p:ph type="ctrTitle"/>
          </p:nvPr>
        </p:nvSpPr>
        <p:spPr/>
        <p:txBody>
          <a:bodyPr/>
          <a:lstStyle/>
          <a:p>
            <a:r>
              <a:rPr kumimoji="1" lang="ja-JP" altLang="en-US">
                <a:solidFill>
                  <a:srgbClr val="00B050"/>
                </a:solidFill>
                <a:latin typeface="Hiragino Maru Gothic Pro W4" panose="020F0400000000000000" pitchFamily="34" charset="-128"/>
                <a:ea typeface="Hiragino Maru Gothic Pro W4" panose="020F0400000000000000" pitchFamily="34" charset="-128"/>
              </a:rPr>
              <a:t>新型コロナウイルス対策</a:t>
            </a:r>
          </a:p>
        </p:txBody>
      </p:sp>
      <p:sp>
        <p:nvSpPr>
          <p:cNvPr id="3" name="字幕 2">
            <a:extLst>
              <a:ext uri="{FF2B5EF4-FFF2-40B4-BE49-F238E27FC236}">
                <a16:creationId xmlns:a16="http://schemas.microsoft.com/office/drawing/2014/main" id="{929B5F53-BCD3-B044-83EC-FED230B044F0}"/>
              </a:ext>
            </a:extLst>
          </p:cNvPr>
          <p:cNvSpPr>
            <a:spLocks noGrp="1"/>
          </p:cNvSpPr>
          <p:nvPr>
            <p:ph type="subTitle" idx="1"/>
          </p:nvPr>
        </p:nvSpPr>
        <p:spPr>
          <a:xfrm>
            <a:off x="1612900" y="4148138"/>
            <a:ext cx="9144000" cy="1655762"/>
          </a:xfrm>
        </p:spPr>
        <p:txBody>
          <a:bodyPr/>
          <a:lstStyle/>
          <a:p>
            <a:r>
              <a:rPr kumimoji="1" lang="ja-JP" altLang="en-US">
                <a:latin typeface="Hiragino Maru Gothic Pro W4" panose="020F0400000000000000" pitchFamily="34" charset="-128"/>
                <a:ea typeface="Hiragino Maru Gothic Pro W4" panose="020F0400000000000000" pitchFamily="34" charset="-128"/>
              </a:rPr>
              <a:t>学校医</a:t>
            </a:r>
            <a:endParaRPr kumimoji="1"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矢ヶ部伸也</a:t>
            </a:r>
            <a:endParaRPr lang="en-US" altLang="ja-JP" dirty="0">
              <a:latin typeface="Hiragino Maru Gothic Pro W4" panose="020F0400000000000000" pitchFamily="34" charset="-128"/>
              <a:ea typeface="Hiragino Maru Gothic Pro W4" panose="020F0400000000000000" pitchFamily="34" charset="-128"/>
            </a:endParaRPr>
          </a:p>
          <a:p>
            <a:r>
              <a:rPr kumimoji="1" lang="en-US" altLang="ja-JP" dirty="0">
                <a:latin typeface="Hiragino Maru Gothic Pro W4" panose="020F0400000000000000" pitchFamily="34" charset="-128"/>
                <a:ea typeface="Hiragino Maru Gothic Pro W4" panose="020F0400000000000000" pitchFamily="34" charset="-128"/>
              </a:rPr>
              <a:t>2020</a:t>
            </a:r>
            <a:r>
              <a:rPr kumimoji="1" lang="ja-JP" altLang="en-US">
                <a:latin typeface="Hiragino Maru Gothic Pro W4" panose="020F0400000000000000" pitchFamily="34" charset="-128"/>
                <a:ea typeface="Hiragino Maru Gothic Pro W4" panose="020F0400000000000000" pitchFamily="34" charset="-128"/>
              </a:rPr>
              <a:t>年</a:t>
            </a:r>
            <a:r>
              <a:rPr kumimoji="1" lang="en-US" altLang="ja-JP" dirty="0">
                <a:latin typeface="Hiragino Maru Gothic Pro W4" panose="020F0400000000000000" pitchFamily="34" charset="-128"/>
                <a:ea typeface="Hiragino Maru Gothic Pro W4" panose="020F0400000000000000" pitchFamily="34" charset="-128"/>
              </a:rPr>
              <a:t>5</a:t>
            </a:r>
            <a:r>
              <a:rPr kumimoji="1" lang="ja-JP" altLang="en-US">
                <a:latin typeface="Hiragino Maru Gothic Pro W4" panose="020F0400000000000000" pitchFamily="34" charset="-128"/>
                <a:ea typeface="Hiragino Maru Gothic Pro W4" panose="020F0400000000000000" pitchFamily="34" charset="-128"/>
              </a:rPr>
              <a:t>月</a:t>
            </a:r>
            <a:r>
              <a:rPr kumimoji="1" lang="en-US" altLang="ja-JP" dirty="0">
                <a:latin typeface="Hiragino Maru Gothic Pro W4" panose="020F0400000000000000" pitchFamily="34" charset="-128"/>
                <a:ea typeface="Hiragino Maru Gothic Pro W4" panose="020F0400000000000000" pitchFamily="34" charset="-128"/>
              </a:rPr>
              <a:t>13</a:t>
            </a:r>
            <a:r>
              <a:rPr kumimoji="1" lang="ja-JP" altLang="en-US">
                <a:latin typeface="Hiragino Maru Gothic Pro W4" panose="020F0400000000000000" pitchFamily="34" charset="-128"/>
                <a:ea typeface="Hiragino Maru Gothic Pro W4" panose="020F0400000000000000" pitchFamily="34" charset="-128"/>
              </a:rPr>
              <a:t>日</a:t>
            </a:r>
          </a:p>
        </p:txBody>
      </p:sp>
    </p:spTree>
    <p:extLst>
      <p:ext uri="{BB962C8B-B14F-4D97-AF65-F5344CB8AC3E}">
        <p14:creationId xmlns:p14="http://schemas.microsoft.com/office/powerpoint/2010/main" val="537736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9">
            <a:extLst>
              <a:ext uri="{FF2B5EF4-FFF2-40B4-BE49-F238E27FC236}">
                <a16:creationId xmlns:a16="http://schemas.microsoft.com/office/drawing/2014/main" id="{75DF085A-5EE3-C34B-9EB1-A7F12231FE44}"/>
              </a:ext>
            </a:extLst>
          </p:cNvPr>
          <p:cNvPicPr>
            <a:picLocks noGrp="1" noChangeAspect="1"/>
          </p:cNvPicPr>
          <p:nvPr>
            <p:ph idx="1"/>
          </p:nvPr>
        </p:nvPicPr>
        <p:blipFill>
          <a:blip r:embed="rId2"/>
          <a:stretch>
            <a:fillRect/>
          </a:stretch>
        </p:blipFill>
        <p:spPr>
          <a:xfrm>
            <a:off x="3262841" y="2359026"/>
            <a:ext cx="5801784" cy="4351338"/>
          </a:xfrm>
          <a:prstGeom prst="rect">
            <a:avLst/>
          </a:prstGeom>
        </p:spPr>
      </p:pic>
      <p:sp>
        <p:nvSpPr>
          <p:cNvPr id="9" name="タイトル 8">
            <a:extLst>
              <a:ext uri="{FF2B5EF4-FFF2-40B4-BE49-F238E27FC236}">
                <a16:creationId xmlns:a16="http://schemas.microsoft.com/office/drawing/2014/main" id="{58AC2AEC-71A7-2D4F-9EA1-8A0F3C362CCC}"/>
              </a:ext>
            </a:extLst>
          </p:cNvPr>
          <p:cNvSpPr>
            <a:spLocks noGrp="1"/>
          </p:cNvSpPr>
          <p:nvPr>
            <p:ph type="title"/>
          </p:nvPr>
        </p:nvSpPr>
        <p:spPr/>
        <p:txBody>
          <a:bodyPr/>
          <a:lstStyle/>
          <a:p>
            <a:pPr algn="ctr"/>
            <a:r>
              <a:rPr lang="ja-JP" altLang="en-US">
                <a:solidFill>
                  <a:srgbClr val="00B050"/>
                </a:solidFill>
                <a:latin typeface="Hiragino Maru Gothic Pro W4" panose="020F0400000000000000" pitchFamily="34" charset="-128"/>
                <a:ea typeface="Hiragino Maru Gothic Pro W4" panose="020F0400000000000000" pitchFamily="34" charset="-128"/>
              </a:rPr>
              <a:t>一人の感染者から複数の感染者</a:t>
            </a:r>
          </a:p>
        </p:txBody>
      </p:sp>
      <p:sp>
        <p:nvSpPr>
          <p:cNvPr id="11" name="テキスト ボックス 10">
            <a:extLst>
              <a:ext uri="{FF2B5EF4-FFF2-40B4-BE49-F238E27FC236}">
                <a16:creationId xmlns:a16="http://schemas.microsoft.com/office/drawing/2014/main" id="{A2819312-622B-AE46-8C2D-6765C0F7A09C}"/>
              </a:ext>
            </a:extLst>
          </p:cNvPr>
          <p:cNvSpPr txBox="1"/>
          <p:nvPr/>
        </p:nvSpPr>
        <p:spPr>
          <a:xfrm>
            <a:off x="3331633" y="1580621"/>
            <a:ext cx="5528733" cy="461665"/>
          </a:xfrm>
          <a:prstGeom prst="rect">
            <a:avLst/>
          </a:prstGeom>
          <a:noFill/>
        </p:spPr>
        <p:txBody>
          <a:bodyPr wrap="square" rtlCol="0">
            <a:spAutoFit/>
          </a:bodyPr>
          <a:lstStyle/>
          <a:p>
            <a:pPr algn="ctr"/>
            <a:r>
              <a:rPr kumimoji="1" lang="ja-JP" altLang="en-US" sz="2400"/>
              <a:t>一人一人の予防がみんなを守ります。</a:t>
            </a:r>
          </a:p>
        </p:txBody>
      </p:sp>
    </p:spTree>
    <p:extLst>
      <p:ext uri="{BB962C8B-B14F-4D97-AF65-F5344CB8AC3E}">
        <p14:creationId xmlns:p14="http://schemas.microsoft.com/office/powerpoint/2010/main" val="2043161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8D2087-0DBD-B646-9493-27DAF93703D9}"/>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いろいろな情報</a:t>
            </a:r>
          </a:p>
        </p:txBody>
      </p:sp>
      <p:sp>
        <p:nvSpPr>
          <p:cNvPr id="3" name="コンテンツ プレースホルダー 2">
            <a:extLst>
              <a:ext uri="{FF2B5EF4-FFF2-40B4-BE49-F238E27FC236}">
                <a16:creationId xmlns:a16="http://schemas.microsoft.com/office/drawing/2014/main" id="{37FEA3E3-E2EC-FA4E-BDBE-CFCBAF561276}"/>
              </a:ext>
            </a:extLst>
          </p:cNvPr>
          <p:cNvSpPr>
            <a:spLocks noGrp="1"/>
          </p:cNvSpPr>
          <p:nvPr>
            <p:ph idx="1"/>
          </p:nvPr>
        </p:nvSpPr>
        <p:spPr>
          <a:xfrm>
            <a:off x="147917" y="1855693"/>
            <a:ext cx="11896165" cy="4854389"/>
          </a:xfrm>
        </p:spPr>
        <p:txBody>
          <a:bodyPr>
            <a:normAutofit/>
          </a:bodyPr>
          <a:lstStyle/>
          <a:p>
            <a:r>
              <a:rPr lang="ja-JP" altLang="en-US">
                <a:latin typeface="Hiragino Maru Gothic Pro W4" panose="020F0400000000000000" pitchFamily="34" charset="-128"/>
                <a:ea typeface="Hiragino Maru Gothic Pro W4" panose="020F0400000000000000" pitchFamily="34" charset="-128"/>
              </a:rPr>
              <a:t>一つの情報源だけの情報をうのみにするのは危険です。</a:t>
            </a:r>
          </a:p>
          <a:p>
            <a:r>
              <a:rPr kumimoji="1" lang="ja-JP" altLang="en-US">
                <a:latin typeface="Hiragino Maru Gothic Pro W4" panose="020F0400000000000000" pitchFamily="34" charset="-128"/>
                <a:ea typeface="Hiragino Maru Gothic Pro W4" panose="020F0400000000000000" pitchFamily="34" charset="-128"/>
              </a:rPr>
              <a:t>感染者を恐れるあまり、医療機関や配達などに従事している人を感染者と決めつけるようなデマを流す人も居ます。</a:t>
            </a:r>
            <a:endParaRPr kumimoji="1"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きちんと予防している人はむやみに避ける必要はありません。</a:t>
            </a:r>
            <a:endParaRPr kumimoji="1" lang="en-US" altLang="ja-JP" dirty="0">
              <a:latin typeface="Hiragino Maru Gothic Pro W4" panose="020F0400000000000000" pitchFamily="34" charset="-128"/>
              <a:ea typeface="Hiragino Maru Gothic Pro W4" panose="020F0400000000000000" pitchFamily="34" charset="-128"/>
            </a:endParaRPr>
          </a:p>
          <a:p>
            <a:r>
              <a:rPr kumimoji="1" lang="ja-JP" altLang="en-US">
                <a:latin typeface="Hiragino Maru Gothic Pro W4" panose="020F0400000000000000" pitchFamily="34" charset="-128"/>
                <a:ea typeface="Hiragino Maru Gothic Pro W4" panose="020F0400000000000000" pitchFamily="34" charset="-128"/>
              </a:rPr>
              <a:t>逆にウイルスはただの風邪だからほっといて良いなどといい加減な情報を流す人も居ます。</a:t>
            </a:r>
            <a:endParaRPr kumimoji="1" lang="en-US" altLang="ja-JP" dirty="0">
              <a:latin typeface="Hiragino Maru Gothic Pro W4" panose="020F0400000000000000" pitchFamily="34" charset="-128"/>
              <a:ea typeface="Hiragino Maru Gothic Pro W4" panose="020F0400000000000000" pitchFamily="34" charset="-128"/>
            </a:endParaRPr>
          </a:p>
          <a:p>
            <a:r>
              <a:rPr kumimoji="1" lang="ja-JP" altLang="en-US">
                <a:latin typeface="Hiragino Maru Gothic Pro W4" panose="020F0400000000000000" pitchFamily="34" charset="-128"/>
                <a:ea typeface="Hiragino Maru Gothic Pro W4" panose="020F0400000000000000" pitchFamily="34" charset="-128"/>
              </a:rPr>
              <a:t>今回のウイルスは放っておくと死者が増えてしまうウイルスです。有効な治療法が確立するまでは、人と人の間の感染の伝搬を抑えなければいけません。</a:t>
            </a:r>
            <a:r>
              <a:rPr kumimoji="1" lang="en-US" altLang="ja-JP" dirty="0">
                <a:latin typeface="Hiragino Maru Gothic Pro W4" panose="020F0400000000000000" pitchFamily="34" charset="-128"/>
                <a:ea typeface="Hiragino Maru Gothic Pro W4" panose="020F0400000000000000" pitchFamily="34" charset="-128"/>
              </a:rPr>
              <a:t>2020</a:t>
            </a:r>
            <a:r>
              <a:rPr kumimoji="1" lang="ja-JP" altLang="en-US">
                <a:latin typeface="Hiragino Maru Gothic Pro W4" panose="020F0400000000000000" pitchFamily="34" charset="-128"/>
                <a:ea typeface="Hiragino Maru Gothic Pro W4" panose="020F0400000000000000" pitchFamily="34" charset="-128"/>
              </a:rPr>
              <a:t>年５月</a:t>
            </a:r>
            <a:r>
              <a:rPr kumimoji="1" lang="en-US" altLang="ja-JP" dirty="0">
                <a:latin typeface="Hiragino Maru Gothic Pro W4" panose="020F0400000000000000" pitchFamily="34" charset="-128"/>
                <a:ea typeface="Hiragino Maru Gothic Pro W4" panose="020F0400000000000000" pitchFamily="34" charset="-128"/>
              </a:rPr>
              <a:t>13</a:t>
            </a:r>
            <a:r>
              <a:rPr kumimoji="1" lang="ja-JP" altLang="en-US">
                <a:latin typeface="Hiragino Maru Gothic Pro W4" panose="020F0400000000000000" pitchFamily="34" charset="-128"/>
                <a:ea typeface="Hiragino Maru Gothic Pro W4" panose="020F0400000000000000" pitchFamily="34" charset="-128"/>
              </a:rPr>
              <a:t>日時点では治療法は確立していません。</a:t>
            </a:r>
            <a:endParaRPr kumimoji="1"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信頼できる人の情報を頼るか、自分で複数の情報を得て判断しましょう。</a:t>
            </a:r>
            <a:endParaRPr kumimoji="1" lang="en-US" altLang="ja-JP" dirty="0">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301415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04B615-BA4E-004E-A115-7503789FA2EF}"/>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まとめ</a:t>
            </a:r>
          </a:p>
        </p:txBody>
      </p:sp>
      <p:sp>
        <p:nvSpPr>
          <p:cNvPr id="3" name="コンテンツ プレースホルダー 2">
            <a:extLst>
              <a:ext uri="{FF2B5EF4-FFF2-40B4-BE49-F238E27FC236}">
                <a16:creationId xmlns:a16="http://schemas.microsoft.com/office/drawing/2014/main" id="{847BC477-8CBB-C44E-A9D7-779023FD3BF3}"/>
              </a:ext>
            </a:extLst>
          </p:cNvPr>
          <p:cNvSpPr>
            <a:spLocks noGrp="1"/>
          </p:cNvSpPr>
          <p:nvPr>
            <p:ph idx="1"/>
          </p:nvPr>
        </p:nvSpPr>
        <p:spPr>
          <a:xfrm>
            <a:off x="389465" y="1447799"/>
            <a:ext cx="11303001" cy="5325533"/>
          </a:xfrm>
        </p:spPr>
        <p:txBody>
          <a:bodyPr>
            <a:normAutofit/>
          </a:bodyPr>
          <a:lstStyle/>
          <a:p>
            <a:r>
              <a:rPr kumimoji="1" lang="ja-JP" altLang="en-US">
                <a:latin typeface="Hiragino Maru Gothic Pro W4" panose="020F0400000000000000" pitchFamily="34" charset="-128"/>
                <a:ea typeface="Hiragino Maru Gothic Pro W4" panose="020F0400000000000000" pitchFamily="34" charset="-128"/>
              </a:rPr>
              <a:t>ウイルスは接触感染や飛沫感染を起こします。</a:t>
            </a:r>
            <a:endParaRPr kumimoji="1" lang="en-US" altLang="ja-JP" dirty="0">
              <a:latin typeface="Hiragino Maru Gothic Pro W4" panose="020F0400000000000000" pitchFamily="34" charset="-128"/>
              <a:ea typeface="Hiragino Maru Gothic Pro W4" panose="020F0400000000000000" pitchFamily="34" charset="-128"/>
            </a:endParaRPr>
          </a:p>
          <a:p>
            <a:r>
              <a:rPr kumimoji="1" lang="ja-JP" altLang="en-US">
                <a:latin typeface="Hiragino Maru Gothic Pro W4" panose="020F0400000000000000" pitchFamily="34" charset="-128"/>
                <a:ea typeface="Hiragino Maru Gothic Pro W4" panose="020F0400000000000000" pitchFamily="34" charset="-128"/>
              </a:rPr>
              <a:t>目、鼻、口、のど、気管支、肺から体に侵入します。</a:t>
            </a:r>
            <a:endParaRPr kumimoji="1" lang="en-US" altLang="ja-JP" dirty="0">
              <a:latin typeface="Hiragino Maru Gothic Pro W4" panose="020F0400000000000000" pitchFamily="34" charset="-128"/>
              <a:ea typeface="Hiragino Maru Gothic Pro W4" panose="020F0400000000000000" pitchFamily="34" charset="-128"/>
            </a:endParaRPr>
          </a:p>
          <a:p>
            <a:endParaRPr lang="en-US" altLang="ja-JP" dirty="0">
              <a:latin typeface="Hiragino Maru Gothic Pro W4" panose="020F0400000000000000" pitchFamily="34" charset="-128"/>
              <a:ea typeface="Hiragino Maru Gothic Pro W4" panose="020F0400000000000000" pitchFamily="34" charset="-128"/>
            </a:endParaRPr>
          </a:p>
          <a:p>
            <a:r>
              <a:rPr kumimoji="1" lang="ja-JP" altLang="en-US">
                <a:latin typeface="Hiragino Maru Gothic Pro W4" panose="020F0400000000000000" pitchFamily="34" charset="-128"/>
                <a:ea typeface="Hiragino Maru Gothic Pro W4" panose="020F0400000000000000" pitchFamily="34" charset="-128"/>
              </a:rPr>
              <a:t>手洗い、消毒、マスクなどの予防をしましょう。</a:t>
            </a:r>
            <a:endParaRPr kumimoji="1" lang="en-US" altLang="ja-JP" dirty="0">
              <a:latin typeface="Hiragino Maru Gothic Pro W4" panose="020F0400000000000000" pitchFamily="34" charset="-128"/>
              <a:ea typeface="Hiragino Maru Gothic Pro W4" panose="020F0400000000000000" pitchFamily="34" charset="-128"/>
            </a:endParaRPr>
          </a:p>
          <a:p>
            <a:r>
              <a:rPr kumimoji="1" lang="ja-JP" altLang="en-US">
                <a:latin typeface="Hiragino Maru Gothic Pro W4" panose="020F0400000000000000" pitchFamily="34" charset="-128"/>
                <a:ea typeface="Hiragino Maru Gothic Pro W4" panose="020F0400000000000000" pitchFamily="34" charset="-128"/>
              </a:rPr>
              <a:t>目や鼻、顔等を触らないようにしましょう。</a:t>
            </a:r>
            <a:endParaRPr kumimoji="1"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食事の前には手洗いをしましょう。</a:t>
            </a:r>
            <a:endParaRPr lang="en-US" altLang="ja-JP" dirty="0">
              <a:latin typeface="Hiragino Maru Gothic Pro W4" panose="020F0400000000000000" pitchFamily="34" charset="-128"/>
              <a:ea typeface="Hiragino Maru Gothic Pro W4" panose="020F0400000000000000" pitchFamily="34" charset="-128"/>
            </a:endParaRPr>
          </a:p>
          <a:p>
            <a:endParaRPr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一人一人の予防がみんなを守ります。</a:t>
            </a:r>
            <a:endParaRPr lang="en-US" altLang="ja-JP" dirty="0">
              <a:latin typeface="Hiragino Maru Gothic Pro W4" panose="020F0400000000000000" pitchFamily="34" charset="-128"/>
              <a:ea typeface="Hiragino Maru Gothic Pro W4" panose="020F0400000000000000" pitchFamily="34" charset="-128"/>
            </a:endParaRPr>
          </a:p>
          <a:p>
            <a:endParaRPr kumimoji="1" lang="en-US" altLang="ja-JP" dirty="0">
              <a:latin typeface="Hiragino Maru Gothic Pro W4" panose="020F0400000000000000" pitchFamily="34" charset="-128"/>
              <a:ea typeface="Hiragino Maru Gothic Pro W4" panose="020F0400000000000000" pitchFamily="34" charset="-128"/>
            </a:endParaRPr>
          </a:p>
          <a:p>
            <a:r>
              <a:rPr kumimoji="1" lang="ja-JP" altLang="en-US">
                <a:latin typeface="Hiragino Maru Gothic Pro W4" panose="020F0400000000000000" pitchFamily="34" charset="-128"/>
                <a:ea typeface="Hiragino Maru Gothic Pro W4" panose="020F0400000000000000" pitchFamily="34" charset="-128"/>
              </a:rPr>
              <a:t>どの情報を信じるかは慎重に判断し、正しく恐れましょう。</a:t>
            </a:r>
            <a:endParaRPr lang="en-US" altLang="ja-JP" dirty="0">
              <a:latin typeface="Hiragino Maru Gothic Pro W4" panose="020F0400000000000000" pitchFamily="34" charset="-128"/>
              <a:ea typeface="Hiragino Maru Gothic Pro W4" panose="020F0400000000000000" pitchFamily="34" charset="-128"/>
            </a:endParaRPr>
          </a:p>
          <a:p>
            <a:endParaRPr kumimoji="1" lang="ja-JP" altLang="en-US">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136329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90E2F3-EA72-924A-A025-1FEB54ED8CD5}"/>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今回の感染症について</a:t>
            </a:r>
          </a:p>
        </p:txBody>
      </p:sp>
      <p:sp>
        <p:nvSpPr>
          <p:cNvPr id="3" name="コンテンツ プレースホルダー 2">
            <a:extLst>
              <a:ext uri="{FF2B5EF4-FFF2-40B4-BE49-F238E27FC236}">
                <a16:creationId xmlns:a16="http://schemas.microsoft.com/office/drawing/2014/main" id="{3F26C044-CD01-EA4B-9B85-A16C0A4045A3}"/>
              </a:ext>
            </a:extLst>
          </p:cNvPr>
          <p:cNvSpPr>
            <a:spLocks noGrp="1"/>
          </p:cNvSpPr>
          <p:nvPr>
            <p:ph idx="1"/>
          </p:nvPr>
        </p:nvSpPr>
        <p:spPr>
          <a:xfrm>
            <a:off x="541867" y="1464735"/>
            <a:ext cx="11108266" cy="5223932"/>
          </a:xfrm>
        </p:spPr>
        <p:txBody>
          <a:bodyPr>
            <a:normAutofit lnSpcReduction="10000"/>
          </a:bodyPr>
          <a:lstStyle/>
          <a:p>
            <a:r>
              <a:rPr kumimoji="1" lang="ja-JP" altLang="en-US">
                <a:latin typeface="Hiragino Maru Gothic Pro W4" panose="020F0400000000000000" pitchFamily="34" charset="-128"/>
                <a:ea typeface="Hiragino Maru Gothic Pro W4" panose="020F0400000000000000" pitchFamily="34" charset="-128"/>
              </a:rPr>
              <a:t>「</a:t>
            </a:r>
            <a:r>
              <a:rPr kumimoji="1" lang="en-US" altLang="ja-JP" dirty="0">
                <a:solidFill>
                  <a:srgbClr val="FF0000"/>
                </a:solidFill>
                <a:latin typeface="Hiragino Maru Gothic Pro W4" panose="020F0400000000000000" pitchFamily="34" charset="-128"/>
                <a:ea typeface="Hiragino Maru Gothic Pro W4" panose="020F0400000000000000" pitchFamily="34" charset="-128"/>
              </a:rPr>
              <a:t>SARS-CoV-2</a:t>
            </a:r>
            <a:r>
              <a:rPr kumimoji="1" lang="ja-JP" altLang="en-US">
                <a:latin typeface="Hiragino Maru Gothic Pro W4" panose="020F0400000000000000" pitchFamily="34" charset="-128"/>
                <a:ea typeface="Hiragino Maru Gothic Pro W4" panose="020F0400000000000000" pitchFamily="34" charset="-128"/>
              </a:rPr>
              <a:t>」という名前のウイルスが流行しています。</a:t>
            </a:r>
            <a:endParaRPr kumimoji="1"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日本では「新型コロナウイルス」と呼ばれています。</a:t>
            </a:r>
            <a:endParaRPr lang="en-US" altLang="ja-JP" dirty="0">
              <a:latin typeface="Hiragino Maru Gothic Pro W4" panose="020F0400000000000000" pitchFamily="34" charset="-128"/>
              <a:ea typeface="Hiragino Maru Gothic Pro W4" panose="020F0400000000000000" pitchFamily="34" charset="-128"/>
            </a:endParaRPr>
          </a:p>
          <a:p>
            <a:endParaRPr kumimoji="1"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感染したと確認された方のうち、２割は重症で、入院が必要。感染確認者の６％は重篤で、集中治療室での治療が必要。</a:t>
            </a:r>
            <a:endParaRPr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重症者のうち約半分が回復して退院。</a:t>
            </a:r>
            <a:endParaRPr lang="en-US" altLang="ja-JP" dirty="0">
              <a:latin typeface="Hiragino Maru Gothic Pro W4" panose="020F0400000000000000" pitchFamily="34" charset="-128"/>
              <a:ea typeface="Hiragino Maru Gothic Pro W4" panose="020F0400000000000000" pitchFamily="34" charset="-128"/>
            </a:endParaRPr>
          </a:p>
          <a:p>
            <a:pPr marL="0" indent="0">
              <a:buNone/>
            </a:pPr>
            <a:r>
              <a:rPr lang="ja-JP" altLang="en-US">
                <a:latin typeface="Hiragino Maru Gothic Pro W4" panose="020F0400000000000000" pitchFamily="34" charset="-128"/>
                <a:ea typeface="Hiragino Maru Gothic Pro W4" panose="020F0400000000000000" pitchFamily="34" charset="-128"/>
              </a:rPr>
              <a:t>（</a:t>
            </a:r>
            <a:r>
              <a:rPr lang="en-US" altLang="ja-JP" dirty="0">
                <a:latin typeface="Hiragino Maru Gothic Pro W4" panose="020F0400000000000000" pitchFamily="34" charset="-128"/>
                <a:ea typeface="Hiragino Maru Gothic Pro W4" panose="020F0400000000000000" pitchFamily="34" charset="-128"/>
              </a:rPr>
              <a:t>2020</a:t>
            </a:r>
            <a:r>
              <a:rPr lang="ja-JP" altLang="en-US">
                <a:latin typeface="Hiragino Maru Gothic Pro W4" panose="020F0400000000000000" pitchFamily="34" charset="-128"/>
                <a:ea typeface="Hiragino Maru Gothic Pro W4" panose="020F0400000000000000" pitchFamily="34" charset="-128"/>
              </a:rPr>
              <a:t>年５月</a:t>
            </a:r>
            <a:r>
              <a:rPr lang="en-US" altLang="ja-JP" dirty="0">
                <a:latin typeface="Hiragino Maru Gothic Pro W4" panose="020F0400000000000000" pitchFamily="34" charset="-128"/>
                <a:ea typeface="Hiragino Maru Gothic Pro W4" panose="020F0400000000000000" pitchFamily="34" charset="-128"/>
              </a:rPr>
              <a:t>13</a:t>
            </a:r>
            <a:r>
              <a:rPr lang="ja-JP" altLang="en-US">
                <a:latin typeface="Hiragino Maru Gothic Pro W4" panose="020F0400000000000000" pitchFamily="34" charset="-128"/>
                <a:ea typeface="Hiragino Maru Gothic Pro W4" panose="020F0400000000000000" pitchFamily="34" charset="-128"/>
              </a:rPr>
              <a:t>日時点での国内の分析結果）</a:t>
            </a:r>
            <a:endParaRPr lang="en-US" altLang="ja-JP" dirty="0">
              <a:latin typeface="Hiragino Maru Gothic Pro W4" panose="020F0400000000000000" pitchFamily="34" charset="-128"/>
              <a:ea typeface="Hiragino Maru Gothic Pro W4" panose="020F0400000000000000" pitchFamily="34" charset="-128"/>
            </a:endParaRPr>
          </a:p>
          <a:p>
            <a:endParaRPr kumimoji="1" lang="en-US" altLang="ja-JP" dirty="0">
              <a:latin typeface="Hiragino Maru Gothic Pro W4" panose="020F0400000000000000" pitchFamily="34" charset="-128"/>
              <a:ea typeface="Hiragino Maru Gothic Pro W4" panose="020F0400000000000000" pitchFamily="34" charset="-128"/>
            </a:endParaRPr>
          </a:p>
          <a:p>
            <a:r>
              <a:rPr lang="en-US" altLang="ja-JP" dirty="0">
                <a:latin typeface="Hiragino Maru Gothic Pro W4" panose="020F0400000000000000" pitchFamily="34" charset="-128"/>
                <a:ea typeface="Hiragino Maru Gothic Pro W4" panose="020F0400000000000000" pitchFamily="34" charset="-128"/>
              </a:rPr>
              <a:t>70</a:t>
            </a:r>
            <a:r>
              <a:rPr lang="ja-JP" altLang="en-US">
                <a:latin typeface="Hiragino Maru Gothic Pro W4" panose="020F0400000000000000" pitchFamily="34" charset="-128"/>
                <a:ea typeface="Hiragino Maru Gothic Pro W4" panose="020F0400000000000000" pitchFamily="34" charset="-128"/>
              </a:rPr>
              <a:t>代、</a:t>
            </a:r>
            <a:r>
              <a:rPr lang="en-US" altLang="ja-JP" dirty="0">
                <a:latin typeface="Hiragino Maru Gothic Pro W4" panose="020F0400000000000000" pitchFamily="34" charset="-128"/>
                <a:ea typeface="Hiragino Maru Gothic Pro W4" panose="020F0400000000000000" pitchFamily="34" charset="-128"/>
              </a:rPr>
              <a:t>80</a:t>
            </a:r>
            <a:r>
              <a:rPr lang="ja-JP" altLang="en-US">
                <a:latin typeface="Hiragino Maru Gothic Pro W4" panose="020F0400000000000000" pitchFamily="34" charset="-128"/>
                <a:ea typeface="Hiragino Maru Gothic Pro W4" panose="020F0400000000000000" pitchFamily="34" charset="-128"/>
              </a:rPr>
              <a:t>代の死者が多いですが、</a:t>
            </a:r>
            <a:r>
              <a:rPr lang="en-US" altLang="ja-JP" dirty="0">
                <a:latin typeface="Hiragino Maru Gothic Pro W4" panose="020F0400000000000000" pitchFamily="34" charset="-128"/>
                <a:ea typeface="Hiragino Maru Gothic Pro W4" panose="020F0400000000000000" pitchFamily="34" charset="-128"/>
              </a:rPr>
              <a:t>30</a:t>
            </a:r>
            <a:r>
              <a:rPr lang="ja-JP" altLang="en-US">
                <a:latin typeface="Hiragino Maru Gothic Pro W4" panose="020F0400000000000000" pitchFamily="34" charset="-128"/>
                <a:ea typeface="Hiragino Maru Gothic Pro W4" panose="020F0400000000000000" pitchFamily="34" charset="-128"/>
              </a:rPr>
              <a:t>代の方でも死者が出ています。</a:t>
            </a:r>
            <a:endParaRPr lang="en-US" altLang="ja-JP" dirty="0">
              <a:latin typeface="Hiragino Maru Gothic Pro W4" panose="020F0400000000000000" pitchFamily="34" charset="-128"/>
              <a:ea typeface="Hiragino Maru Gothic Pro W4" panose="020F0400000000000000" pitchFamily="34" charset="-128"/>
            </a:endParaRPr>
          </a:p>
          <a:p>
            <a:r>
              <a:rPr kumimoji="1" lang="ja-JP" altLang="en-US">
                <a:latin typeface="Hiragino Maru Gothic Pro W4" panose="020F0400000000000000" pitchFamily="34" charset="-128"/>
                <a:ea typeface="Hiragino Maru Gothic Pro W4" panose="020F0400000000000000" pitchFamily="34" charset="-128"/>
              </a:rPr>
              <a:t>外国では</a:t>
            </a:r>
            <a:r>
              <a:rPr kumimoji="1" lang="en-US" altLang="ja-JP" dirty="0">
                <a:latin typeface="Hiragino Maru Gothic Pro W4" panose="020F0400000000000000" pitchFamily="34" charset="-128"/>
                <a:ea typeface="Hiragino Maru Gothic Pro W4" panose="020F0400000000000000" pitchFamily="34" charset="-128"/>
              </a:rPr>
              <a:t>10</a:t>
            </a:r>
            <a:r>
              <a:rPr kumimoji="1" lang="ja-JP" altLang="en-US">
                <a:latin typeface="Hiragino Maru Gothic Pro W4" panose="020F0400000000000000" pitchFamily="34" charset="-128"/>
                <a:ea typeface="Hiragino Maru Gothic Pro W4" panose="020F0400000000000000" pitchFamily="34" charset="-128"/>
              </a:rPr>
              <a:t>代の死者も報告されていますが、</a:t>
            </a:r>
            <a:r>
              <a:rPr kumimoji="1" lang="en-US" altLang="ja-JP" dirty="0">
                <a:latin typeface="Hiragino Maru Gothic Pro W4" panose="020F0400000000000000" pitchFamily="34" charset="-128"/>
                <a:ea typeface="Hiragino Maru Gothic Pro W4" panose="020F0400000000000000" pitchFamily="34" charset="-128"/>
              </a:rPr>
              <a:t>20</a:t>
            </a:r>
            <a:r>
              <a:rPr kumimoji="1" lang="ja-JP" altLang="en-US">
                <a:latin typeface="Hiragino Maru Gothic Pro W4" panose="020F0400000000000000" pitchFamily="34" charset="-128"/>
                <a:ea typeface="Hiragino Maru Gothic Pro W4" panose="020F0400000000000000" pitchFamily="34" charset="-128"/>
              </a:rPr>
              <a:t>歳未満の死者はまれです。</a:t>
            </a:r>
            <a:endParaRPr kumimoji="1" lang="en-US" altLang="ja-JP" dirty="0">
              <a:latin typeface="Hiragino Maru Gothic Pro W4" panose="020F0400000000000000" pitchFamily="34" charset="-128"/>
              <a:ea typeface="Hiragino Maru Gothic Pro W4" panose="020F0400000000000000" pitchFamily="34" charset="-128"/>
            </a:endParaRPr>
          </a:p>
          <a:p>
            <a:endParaRPr kumimoji="1" lang="ja-JP" altLang="en-US">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949885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C95074-0E38-5148-A7D3-2EC6FA1266B5}"/>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皆さんへ</a:t>
            </a:r>
          </a:p>
        </p:txBody>
      </p:sp>
      <p:sp>
        <p:nvSpPr>
          <p:cNvPr id="3" name="コンテンツ プレースホルダー 2">
            <a:extLst>
              <a:ext uri="{FF2B5EF4-FFF2-40B4-BE49-F238E27FC236}">
                <a16:creationId xmlns:a16="http://schemas.microsoft.com/office/drawing/2014/main" id="{93D96BD6-B68A-C54E-9379-3A1EDA99778D}"/>
              </a:ext>
            </a:extLst>
          </p:cNvPr>
          <p:cNvSpPr>
            <a:spLocks noGrp="1"/>
          </p:cNvSpPr>
          <p:nvPr>
            <p:ph idx="1"/>
          </p:nvPr>
        </p:nvSpPr>
        <p:spPr/>
        <p:txBody>
          <a:bodyPr>
            <a:normAutofit/>
          </a:bodyPr>
          <a:lstStyle/>
          <a:p>
            <a:pPr marL="0" indent="0">
              <a:buNone/>
            </a:pPr>
            <a:r>
              <a:rPr lang="ja-JP" altLang="en-US" sz="3200">
                <a:latin typeface="Hiragino Maru Gothic Pro W4" panose="020F0400000000000000" pitchFamily="34" charset="-128"/>
                <a:ea typeface="Hiragino Maru Gothic Pro W4" panose="020F0400000000000000" pitchFamily="34" charset="-128"/>
              </a:rPr>
              <a:t>１．ウイルスの伝染り方を知りましょう。</a:t>
            </a:r>
            <a:endParaRPr lang="en-US" altLang="ja-JP" sz="3200" dirty="0">
              <a:latin typeface="Hiragino Maru Gothic Pro W4" panose="020F0400000000000000" pitchFamily="34" charset="-128"/>
              <a:ea typeface="Hiragino Maru Gothic Pro W4" panose="020F0400000000000000" pitchFamily="34" charset="-128"/>
            </a:endParaRPr>
          </a:p>
          <a:p>
            <a:pPr marL="0" indent="0">
              <a:buNone/>
            </a:pPr>
            <a:endParaRPr kumimoji="1" lang="en-US" altLang="ja-JP" sz="3200" dirty="0">
              <a:latin typeface="Hiragino Maru Gothic Pro W4" panose="020F0400000000000000" pitchFamily="34" charset="-128"/>
              <a:ea typeface="Hiragino Maru Gothic Pro W4" panose="020F0400000000000000" pitchFamily="34" charset="-128"/>
            </a:endParaRPr>
          </a:p>
          <a:p>
            <a:pPr marL="0" indent="0">
              <a:buNone/>
            </a:pPr>
            <a:r>
              <a:rPr lang="ja-JP" altLang="en-US" sz="3200">
                <a:latin typeface="Hiragino Maru Gothic Pro W4" panose="020F0400000000000000" pitchFamily="34" charset="-128"/>
                <a:ea typeface="Hiragino Maru Gothic Pro W4" panose="020F0400000000000000" pitchFamily="34" charset="-128"/>
              </a:rPr>
              <a:t>２．ウイルス予防法を知り、実践しましょう。</a:t>
            </a:r>
            <a:endParaRPr lang="en-US" altLang="ja-JP" sz="3200" dirty="0">
              <a:latin typeface="Hiragino Maru Gothic Pro W4" panose="020F0400000000000000" pitchFamily="34" charset="-128"/>
              <a:ea typeface="Hiragino Maru Gothic Pro W4" panose="020F0400000000000000" pitchFamily="34" charset="-128"/>
            </a:endParaRPr>
          </a:p>
          <a:p>
            <a:pPr marL="0" indent="0">
              <a:buNone/>
            </a:pPr>
            <a:endParaRPr lang="en-US" altLang="ja-JP" sz="3200" dirty="0">
              <a:latin typeface="Hiragino Maru Gothic Pro W4" panose="020F0400000000000000" pitchFamily="34" charset="-128"/>
              <a:ea typeface="Hiragino Maru Gothic Pro W4" panose="020F0400000000000000" pitchFamily="34" charset="-128"/>
            </a:endParaRPr>
          </a:p>
          <a:p>
            <a:pPr marL="0" indent="0">
              <a:buNone/>
            </a:pPr>
            <a:r>
              <a:rPr lang="ja-JP" altLang="en-US" sz="3200">
                <a:latin typeface="Hiragino Maru Gothic Pro W4" panose="020F0400000000000000" pitchFamily="34" charset="-128"/>
                <a:ea typeface="Hiragino Maru Gothic Pro W4" panose="020F0400000000000000" pitchFamily="34" charset="-128"/>
              </a:rPr>
              <a:t>３．一人一人の予防がみんなを守ります。</a:t>
            </a:r>
            <a:endParaRPr lang="en-US" altLang="ja-JP" sz="3200" dirty="0">
              <a:latin typeface="Hiragino Maru Gothic Pro W4" panose="020F0400000000000000" pitchFamily="34" charset="-128"/>
              <a:ea typeface="Hiragino Maru Gothic Pro W4" panose="020F0400000000000000" pitchFamily="34" charset="-128"/>
            </a:endParaRPr>
          </a:p>
          <a:p>
            <a:pPr marL="0" indent="0">
              <a:buNone/>
            </a:pPr>
            <a:endParaRPr kumimoji="1" lang="en-US" altLang="ja-JP" sz="3200" dirty="0">
              <a:latin typeface="Hiragino Maru Gothic Pro W4" panose="020F0400000000000000" pitchFamily="34" charset="-128"/>
              <a:ea typeface="Hiragino Maru Gothic Pro W4" panose="020F0400000000000000" pitchFamily="34" charset="-128"/>
            </a:endParaRPr>
          </a:p>
          <a:p>
            <a:pPr marL="0" indent="0">
              <a:buNone/>
            </a:pPr>
            <a:r>
              <a:rPr lang="ja-JP" altLang="en-US" sz="3200">
                <a:latin typeface="Hiragino Maru Gothic Pro W4" panose="020F0400000000000000" pitchFamily="34" charset="-128"/>
                <a:ea typeface="Hiragino Maru Gothic Pro W4" panose="020F0400000000000000" pitchFamily="34" charset="-128"/>
              </a:rPr>
              <a:t>４．情報との付き合い方を知りましょう。</a:t>
            </a:r>
            <a:endParaRPr kumimoji="1" lang="ja-JP" altLang="en-US" sz="3200">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333686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DB843C-7E38-3047-96DA-065ECA84F923}"/>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ウイルスの伝播の仕方</a:t>
            </a:r>
          </a:p>
        </p:txBody>
      </p:sp>
      <p:sp>
        <p:nvSpPr>
          <p:cNvPr id="3" name="コンテンツ プレースホルダー 2">
            <a:extLst>
              <a:ext uri="{FF2B5EF4-FFF2-40B4-BE49-F238E27FC236}">
                <a16:creationId xmlns:a16="http://schemas.microsoft.com/office/drawing/2014/main" id="{17122910-E734-7F45-852D-23B2B0E35452}"/>
              </a:ext>
            </a:extLst>
          </p:cNvPr>
          <p:cNvSpPr>
            <a:spLocks noGrp="1"/>
          </p:cNvSpPr>
          <p:nvPr>
            <p:ph idx="1"/>
          </p:nvPr>
        </p:nvSpPr>
        <p:spPr/>
        <p:txBody>
          <a:bodyPr/>
          <a:lstStyle/>
          <a:p>
            <a:r>
              <a:rPr kumimoji="1" lang="ja-JP" altLang="en-US">
                <a:latin typeface="Hiragino Maru Gothic Pro W4" panose="020F0400000000000000" pitchFamily="34" charset="-128"/>
                <a:ea typeface="Hiragino Maru Gothic Pro W4" panose="020F0400000000000000" pitchFamily="34" charset="-128"/>
              </a:rPr>
              <a:t>ウイルスは触ったところに居るとき（</a:t>
            </a:r>
            <a:r>
              <a:rPr kumimoji="1" lang="ja-JP" altLang="en-US">
                <a:solidFill>
                  <a:srgbClr val="FF0000"/>
                </a:solidFill>
                <a:latin typeface="Hiragino Maru Gothic Pro W4" panose="020F0400000000000000" pitchFamily="34" charset="-128"/>
                <a:ea typeface="Hiragino Maru Gothic Pro W4" panose="020F0400000000000000" pitchFamily="34" charset="-128"/>
              </a:rPr>
              <a:t>接触感染</a:t>
            </a:r>
            <a:r>
              <a:rPr kumimoji="1" lang="ja-JP" altLang="en-US">
                <a:latin typeface="Hiragino Maru Gothic Pro W4" panose="020F0400000000000000" pitchFamily="34" charset="-128"/>
                <a:ea typeface="Hiragino Maru Gothic Pro W4" panose="020F0400000000000000" pitchFamily="34" charset="-128"/>
              </a:rPr>
              <a:t>）</a:t>
            </a:r>
            <a:endParaRPr kumimoji="1"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唾液などに乗って飛んでくるとき（</a:t>
            </a:r>
            <a:r>
              <a:rPr lang="ja-JP" altLang="en-US">
                <a:solidFill>
                  <a:srgbClr val="FF0000"/>
                </a:solidFill>
                <a:latin typeface="Hiragino Maru Gothic Pro W4" panose="020F0400000000000000" pitchFamily="34" charset="-128"/>
                <a:ea typeface="Hiragino Maru Gothic Pro W4" panose="020F0400000000000000" pitchFamily="34" charset="-128"/>
              </a:rPr>
              <a:t>飛沫感染</a:t>
            </a:r>
            <a:r>
              <a:rPr lang="ja-JP" altLang="en-US">
                <a:latin typeface="Hiragino Maru Gothic Pro W4" panose="020F0400000000000000" pitchFamily="34" charset="-128"/>
                <a:ea typeface="Hiragino Maru Gothic Pro W4" panose="020F0400000000000000" pitchFamily="34" charset="-128"/>
              </a:rPr>
              <a:t>）</a:t>
            </a:r>
            <a:endParaRPr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この</a:t>
            </a:r>
            <a:r>
              <a:rPr lang="en-US" altLang="ja-JP" dirty="0">
                <a:latin typeface="Hiragino Maru Gothic Pro W4" panose="020F0400000000000000" pitchFamily="34" charset="-128"/>
                <a:ea typeface="Hiragino Maru Gothic Pro W4" panose="020F0400000000000000" pitchFamily="34" charset="-128"/>
              </a:rPr>
              <a:t>2</a:t>
            </a:r>
            <a:r>
              <a:rPr lang="ja-JP" altLang="en-US">
                <a:latin typeface="Hiragino Maru Gothic Pro W4" panose="020F0400000000000000" pitchFamily="34" charset="-128"/>
                <a:ea typeface="Hiragino Maru Gothic Pro W4" panose="020F0400000000000000" pitchFamily="34" charset="-128"/>
              </a:rPr>
              <a:t>つでやってきます。</a:t>
            </a:r>
            <a:endParaRPr lang="en-US" altLang="ja-JP" dirty="0">
              <a:latin typeface="Hiragino Maru Gothic Pro W4" panose="020F0400000000000000" pitchFamily="34" charset="-128"/>
              <a:ea typeface="Hiragino Maru Gothic Pro W4" panose="020F0400000000000000" pitchFamily="34" charset="-128"/>
            </a:endParaRPr>
          </a:p>
          <a:p>
            <a:endParaRPr lang="en-US" altLang="ja-JP" dirty="0">
              <a:latin typeface="Hiragino Maru Gothic Pro W4" panose="020F0400000000000000" pitchFamily="34" charset="-128"/>
              <a:ea typeface="Hiragino Maru Gothic Pro W4" panose="020F0400000000000000" pitchFamily="34" charset="-128"/>
            </a:endParaRPr>
          </a:p>
          <a:p>
            <a:r>
              <a:rPr lang="ja-JP" altLang="en-US">
                <a:latin typeface="Hiragino Maru Gothic Pro W4" panose="020F0400000000000000" pitchFamily="34" charset="-128"/>
                <a:ea typeface="Hiragino Maru Gothic Pro W4" panose="020F0400000000000000" pitchFamily="34" charset="-128"/>
              </a:rPr>
              <a:t>そして、体の</a:t>
            </a:r>
            <a:r>
              <a:rPr lang="ja-JP" altLang="en-US">
                <a:solidFill>
                  <a:srgbClr val="FF0000"/>
                </a:solidFill>
                <a:latin typeface="Hiragino Maru Gothic Pro W4" panose="020F0400000000000000" pitchFamily="34" charset="-128"/>
                <a:ea typeface="Hiragino Maru Gothic Pro W4" panose="020F0400000000000000" pitchFamily="34" charset="-128"/>
              </a:rPr>
              <a:t>粘膜</a:t>
            </a:r>
            <a:r>
              <a:rPr lang="ja-JP" altLang="en-US">
                <a:latin typeface="Hiragino Maru Gothic Pro W4" panose="020F0400000000000000" pitchFamily="34" charset="-128"/>
                <a:ea typeface="Hiragino Maru Gothic Pro W4" panose="020F0400000000000000" pitchFamily="34" charset="-128"/>
              </a:rPr>
              <a:t>から侵入してきます。</a:t>
            </a:r>
            <a:endParaRPr lang="en-US" altLang="ja-JP" dirty="0">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1233877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7F2CA-0B47-2F43-A02C-27A0C667FDB0}"/>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接触感染</a:t>
            </a:r>
          </a:p>
        </p:txBody>
      </p:sp>
      <p:sp>
        <p:nvSpPr>
          <p:cNvPr id="5" name="テキスト ボックス 4">
            <a:extLst>
              <a:ext uri="{FF2B5EF4-FFF2-40B4-BE49-F238E27FC236}">
                <a16:creationId xmlns:a16="http://schemas.microsoft.com/office/drawing/2014/main" id="{47532FA9-553A-A545-B055-459DD97492C5}"/>
              </a:ext>
            </a:extLst>
          </p:cNvPr>
          <p:cNvSpPr txBox="1"/>
          <p:nvPr/>
        </p:nvSpPr>
        <p:spPr>
          <a:xfrm>
            <a:off x="1973279" y="6067647"/>
            <a:ext cx="2975368" cy="369332"/>
          </a:xfrm>
          <a:prstGeom prst="rect">
            <a:avLst/>
          </a:prstGeom>
          <a:noFill/>
        </p:spPr>
        <p:txBody>
          <a:bodyPr wrap="square" rtlCol="0">
            <a:spAutoFit/>
          </a:bodyPr>
          <a:lstStyle/>
          <a:p>
            <a:r>
              <a:rPr kumimoji="1" lang="ja-JP" altLang="en-US"/>
              <a:t>感染している人を直接触る</a:t>
            </a:r>
          </a:p>
        </p:txBody>
      </p:sp>
      <p:sp>
        <p:nvSpPr>
          <p:cNvPr id="7" name="テキスト ボックス 6">
            <a:extLst>
              <a:ext uri="{FF2B5EF4-FFF2-40B4-BE49-F238E27FC236}">
                <a16:creationId xmlns:a16="http://schemas.microsoft.com/office/drawing/2014/main" id="{B60C9509-36C2-6449-8DC2-360892FB3F13}"/>
              </a:ext>
            </a:extLst>
          </p:cNvPr>
          <p:cNvSpPr txBox="1"/>
          <p:nvPr/>
        </p:nvSpPr>
        <p:spPr>
          <a:xfrm>
            <a:off x="7337602" y="6058492"/>
            <a:ext cx="4016198" cy="646331"/>
          </a:xfrm>
          <a:prstGeom prst="rect">
            <a:avLst/>
          </a:prstGeom>
          <a:noFill/>
        </p:spPr>
        <p:txBody>
          <a:bodyPr wrap="square" rtlCol="0">
            <a:spAutoFit/>
          </a:bodyPr>
          <a:lstStyle/>
          <a:p>
            <a:pPr algn="ctr"/>
            <a:r>
              <a:rPr kumimoji="1" lang="ja-JP" altLang="en-US"/>
              <a:t>ウイルスの付着しているものを触る（感染者が触ったところ）</a:t>
            </a:r>
          </a:p>
        </p:txBody>
      </p:sp>
      <p:pic>
        <p:nvPicPr>
          <p:cNvPr id="11" name="図 10">
            <a:extLst>
              <a:ext uri="{FF2B5EF4-FFF2-40B4-BE49-F238E27FC236}">
                <a16:creationId xmlns:a16="http://schemas.microsoft.com/office/drawing/2014/main" id="{A7E9EE7B-7AAD-6642-B08B-2399DE453297}"/>
              </a:ext>
            </a:extLst>
          </p:cNvPr>
          <p:cNvPicPr>
            <a:picLocks noChangeAspect="1"/>
          </p:cNvPicPr>
          <p:nvPr/>
        </p:nvPicPr>
        <p:blipFill>
          <a:blip r:embed="rId2"/>
          <a:stretch>
            <a:fillRect/>
          </a:stretch>
        </p:blipFill>
        <p:spPr>
          <a:xfrm>
            <a:off x="1078010" y="1897811"/>
            <a:ext cx="5133372" cy="3962713"/>
          </a:xfrm>
          <a:prstGeom prst="rect">
            <a:avLst/>
          </a:prstGeom>
        </p:spPr>
      </p:pic>
      <p:pic>
        <p:nvPicPr>
          <p:cNvPr id="13" name="図 12">
            <a:extLst>
              <a:ext uri="{FF2B5EF4-FFF2-40B4-BE49-F238E27FC236}">
                <a16:creationId xmlns:a16="http://schemas.microsoft.com/office/drawing/2014/main" id="{D091D5AF-A1D5-654D-A75E-72DE3BDAA3D7}"/>
              </a:ext>
            </a:extLst>
          </p:cNvPr>
          <p:cNvPicPr>
            <a:picLocks noChangeAspect="1"/>
          </p:cNvPicPr>
          <p:nvPr/>
        </p:nvPicPr>
        <p:blipFill>
          <a:blip r:embed="rId3"/>
          <a:stretch>
            <a:fillRect/>
          </a:stretch>
        </p:blipFill>
        <p:spPr>
          <a:xfrm>
            <a:off x="6898114" y="1839124"/>
            <a:ext cx="4559092" cy="4219368"/>
          </a:xfrm>
          <a:prstGeom prst="rect">
            <a:avLst/>
          </a:prstGeom>
        </p:spPr>
      </p:pic>
    </p:spTree>
    <p:extLst>
      <p:ext uri="{BB962C8B-B14F-4D97-AF65-F5344CB8AC3E}">
        <p14:creationId xmlns:p14="http://schemas.microsoft.com/office/powerpoint/2010/main" val="2850995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00E4E948-2584-FF46-9089-58001CC34445}"/>
              </a:ext>
            </a:extLst>
          </p:cNvPr>
          <p:cNvSpPr/>
          <p:nvPr/>
        </p:nvSpPr>
        <p:spPr>
          <a:xfrm>
            <a:off x="838200" y="6060992"/>
            <a:ext cx="6955604" cy="415498"/>
          </a:xfrm>
          <a:prstGeom prst="rect">
            <a:avLst/>
          </a:prstGeom>
        </p:spPr>
        <p:txBody>
          <a:bodyPr wrap="square">
            <a:spAutoFit/>
          </a:bodyPr>
          <a:lstStyle/>
          <a:p>
            <a:r>
              <a:rPr lang="ja-JP" altLang="en-US" sz="1050" b="0" i="0">
                <a:solidFill>
                  <a:srgbClr val="333333"/>
                </a:solidFill>
                <a:effectLst/>
                <a:latin typeface="メイリオ" panose="020B0604030504040204" pitchFamily="34" charset="-128"/>
                <a:ea typeface="メイリオ" panose="020B0604030504040204" pitchFamily="34" charset="-128"/>
              </a:rPr>
              <a:t>出典</a:t>
            </a:r>
            <a:r>
              <a:rPr lang="ja-JP" altLang="en" sz="1050" b="0" i="0">
                <a:solidFill>
                  <a:srgbClr val="333333"/>
                </a:solidFill>
                <a:effectLst/>
                <a:latin typeface="メイリオ" panose="020B0604030504040204" pitchFamily="34" charset="-128"/>
                <a:ea typeface="メイリオ" panose="020B0604030504040204" pitchFamily="34" charset="-128"/>
              </a:rPr>
              <a:t>：</a:t>
            </a:r>
            <a:r>
              <a:rPr lang="en" altLang="ja-JP" sz="1050" b="0" i="0" dirty="0" err="1">
                <a:solidFill>
                  <a:srgbClr val="333333"/>
                </a:solidFill>
                <a:effectLst/>
                <a:latin typeface="メイリオ" panose="020B0604030504040204" pitchFamily="34" charset="-128"/>
                <a:ea typeface="メイリオ" panose="020B0604030504040204" pitchFamily="34" charset="-128"/>
              </a:rPr>
              <a:t>Myndi</a:t>
            </a:r>
            <a:r>
              <a:rPr lang="en" altLang="ja-JP" sz="1050" b="0" i="0" dirty="0">
                <a:solidFill>
                  <a:srgbClr val="333333"/>
                </a:solidFill>
                <a:effectLst/>
                <a:latin typeface="メイリオ" panose="020B0604030504040204" pitchFamily="34" charset="-128"/>
                <a:ea typeface="メイリオ" panose="020B0604030504040204" pitchFamily="34" charset="-128"/>
              </a:rPr>
              <a:t> G. </a:t>
            </a:r>
            <a:r>
              <a:rPr lang="en" altLang="ja-JP" sz="1050" b="0" i="0" dirty="0" err="1">
                <a:solidFill>
                  <a:srgbClr val="333333"/>
                </a:solidFill>
                <a:effectLst/>
                <a:latin typeface="メイリオ" panose="020B0604030504040204" pitchFamily="34" charset="-128"/>
                <a:ea typeface="メイリオ" panose="020B0604030504040204" pitchFamily="34" charset="-128"/>
              </a:rPr>
              <a:t>Holbrokk</a:t>
            </a:r>
            <a:r>
              <a:rPr lang="en" altLang="ja-JP" sz="1050" b="0" i="0" dirty="0">
                <a:solidFill>
                  <a:srgbClr val="333333"/>
                </a:solidFill>
                <a:effectLst/>
                <a:latin typeface="メイリオ" panose="020B0604030504040204" pitchFamily="34" charset="-128"/>
                <a:ea typeface="メイリオ" panose="020B0604030504040204" pitchFamily="34" charset="-128"/>
              </a:rPr>
              <a:t>, et al., "Aerosol and Surface Stability of SARS-CoV-2 as Compared with SARS-CoV-1." The NEW ENGLAND JOURNAL of MEDICINE, 2020</a:t>
            </a:r>
            <a:r>
              <a:rPr lang="ja-JP" altLang="en-US" sz="1050" b="0" i="0">
                <a:solidFill>
                  <a:srgbClr val="333333"/>
                </a:solidFill>
                <a:effectLst/>
                <a:latin typeface="メイリオ" panose="020B0604030504040204" pitchFamily="34" charset="-128"/>
                <a:ea typeface="メイリオ" panose="020B0604030504040204" pitchFamily="34" charset="-128"/>
              </a:rPr>
              <a:t>の数値より画像制作：</a:t>
            </a:r>
            <a:r>
              <a:rPr lang="en" altLang="ja-JP" sz="1050" b="0" i="0" dirty="0">
                <a:solidFill>
                  <a:srgbClr val="333333"/>
                </a:solidFill>
                <a:effectLst/>
                <a:latin typeface="メイリオ" panose="020B0604030504040204" pitchFamily="34" charset="-128"/>
                <a:ea typeface="メイリオ" panose="020B0604030504040204" pitchFamily="34" charset="-128"/>
              </a:rPr>
              <a:t>Yahoo! JAPAN</a:t>
            </a:r>
            <a:endParaRPr lang="ja-JP" altLang="en-US" sz="1050"/>
          </a:p>
        </p:txBody>
      </p:sp>
      <p:sp>
        <p:nvSpPr>
          <p:cNvPr id="8" name="タイトル 1">
            <a:extLst>
              <a:ext uri="{FF2B5EF4-FFF2-40B4-BE49-F238E27FC236}">
                <a16:creationId xmlns:a16="http://schemas.microsoft.com/office/drawing/2014/main" id="{7CC876C2-DDA9-6D44-B73D-B67CC02F3243}"/>
              </a:ext>
            </a:extLst>
          </p:cNvPr>
          <p:cNvSpPr>
            <a:spLocks noGrp="1"/>
          </p:cNvSpPr>
          <p:nvPr>
            <p:ph type="title"/>
          </p:nvPr>
        </p:nvSpPr>
        <p:spPr>
          <a:xfrm>
            <a:off x="838200" y="365125"/>
            <a:ext cx="10515600" cy="1325563"/>
          </a:xfrm>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プラスチックの表面には３日間！</a:t>
            </a:r>
          </a:p>
        </p:txBody>
      </p:sp>
      <p:sp>
        <p:nvSpPr>
          <p:cNvPr id="10" name="テキスト ボックス 9">
            <a:extLst>
              <a:ext uri="{FF2B5EF4-FFF2-40B4-BE49-F238E27FC236}">
                <a16:creationId xmlns:a16="http://schemas.microsoft.com/office/drawing/2014/main" id="{F3205CD7-4522-614D-AE87-13DE82E7A84B}"/>
              </a:ext>
            </a:extLst>
          </p:cNvPr>
          <p:cNvSpPr txBox="1"/>
          <p:nvPr/>
        </p:nvSpPr>
        <p:spPr>
          <a:xfrm>
            <a:off x="8430708" y="6076380"/>
            <a:ext cx="3615266" cy="400110"/>
          </a:xfrm>
          <a:prstGeom prst="rect">
            <a:avLst/>
          </a:prstGeom>
          <a:noFill/>
        </p:spPr>
        <p:txBody>
          <a:bodyPr wrap="square" rtlCol="0">
            <a:spAutoFit/>
          </a:bodyPr>
          <a:lstStyle/>
          <a:p>
            <a:r>
              <a:rPr lang="en" altLang="ja-JP" sz="1000" dirty="0">
                <a:hlinkClick r:id="rId2"/>
              </a:rPr>
              <a:t>https://sp-jp.fujifilm.com/hydroag/kojo/pjt05_phone.html</a:t>
            </a:r>
            <a:r>
              <a:rPr lang="ja-JP" altLang="en-US" sz="1000"/>
              <a:t>（富士フィルム</a:t>
            </a:r>
            <a:r>
              <a:rPr lang="en-US" altLang="ja-JP" sz="1000" dirty="0"/>
              <a:t>HP</a:t>
            </a:r>
            <a:r>
              <a:rPr lang="ja-JP" altLang="en-US" sz="1000"/>
              <a:t>より）</a:t>
            </a:r>
            <a:endParaRPr kumimoji="1" lang="ja-JP" altLang="en-US" sz="1000"/>
          </a:p>
        </p:txBody>
      </p:sp>
      <p:pic>
        <p:nvPicPr>
          <p:cNvPr id="5" name="図 4">
            <a:extLst>
              <a:ext uri="{FF2B5EF4-FFF2-40B4-BE49-F238E27FC236}">
                <a16:creationId xmlns:a16="http://schemas.microsoft.com/office/drawing/2014/main" id="{E30F212B-ECB3-604D-B763-3FD8C99DB265}"/>
              </a:ext>
            </a:extLst>
          </p:cNvPr>
          <p:cNvPicPr>
            <a:picLocks noChangeAspect="1"/>
          </p:cNvPicPr>
          <p:nvPr/>
        </p:nvPicPr>
        <p:blipFill>
          <a:blip r:embed="rId3"/>
          <a:stretch>
            <a:fillRect/>
          </a:stretch>
        </p:blipFill>
        <p:spPr>
          <a:xfrm>
            <a:off x="350400" y="1514820"/>
            <a:ext cx="11491200" cy="4261022"/>
          </a:xfrm>
          <a:prstGeom prst="rect">
            <a:avLst/>
          </a:prstGeom>
        </p:spPr>
      </p:pic>
    </p:spTree>
    <p:extLst>
      <p:ext uri="{BB962C8B-B14F-4D97-AF65-F5344CB8AC3E}">
        <p14:creationId xmlns:p14="http://schemas.microsoft.com/office/powerpoint/2010/main" val="3906047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3F5AD3-1371-534F-AAFB-D3A508E4CD8D}"/>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飛沫感染</a:t>
            </a:r>
          </a:p>
        </p:txBody>
      </p:sp>
      <p:sp>
        <p:nvSpPr>
          <p:cNvPr id="5" name="テキスト ボックス 4">
            <a:extLst>
              <a:ext uri="{FF2B5EF4-FFF2-40B4-BE49-F238E27FC236}">
                <a16:creationId xmlns:a16="http://schemas.microsoft.com/office/drawing/2014/main" id="{710B399A-0A9D-9B46-A5F6-F842E507737D}"/>
              </a:ext>
            </a:extLst>
          </p:cNvPr>
          <p:cNvSpPr txBox="1"/>
          <p:nvPr/>
        </p:nvSpPr>
        <p:spPr>
          <a:xfrm>
            <a:off x="2070847" y="1825624"/>
            <a:ext cx="8485093" cy="461665"/>
          </a:xfrm>
          <a:prstGeom prst="rect">
            <a:avLst/>
          </a:prstGeom>
          <a:solidFill>
            <a:schemeClr val="bg1"/>
          </a:solidFill>
        </p:spPr>
        <p:txBody>
          <a:bodyPr wrap="square" rtlCol="0">
            <a:spAutoFit/>
          </a:bodyPr>
          <a:lstStyle/>
          <a:p>
            <a:r>
              <a:rPr kumimoji="1" lang="ja-JP" altLang="en-US" sz="2400"/>
              <a:t>咳やくしゃみで飛んだ唾液などに乗っ</a:t>
            </a:r>
            <a:r>
              <a:rPr lang="ja-JP" altLang="en-US" sz="2400"/>
              <a:t>てウイルスが飛びます。</a:t>
            </a:r>
            <a:endParaRPr kumimoji="1" lang="ja-JP" altLang="en-US" sz="2400"/>
          </a:p>
        </p:txBody>
      </p:sp>
      <p:pic>
        <p:nvPicPr>
          <p:cNvPr id="10" name="図 9">
            <a:extLst>
              <a:ext uri="{FF2B5EF4-FFF2-40B4-BE49-F238E27FC236}">
                <a16:creationId xmlns:a16="http://schemas.microsoft.com/office/drawing/2014/main" id="{77BC6522-6467-1E45-9FA2-0B8AE5C2CB71}"/>
              </a:ext>
            </a:extLst>
          </p:cNvPr>
          <p:cNvPicPr>
            <a:picLocks noChangeAspect="1"/>
          </p:cNvPicPr>
          <p:nvPr/>
        </p:nvPicPr>
        <p:blipFill>
          <a:blip r:embed="rId2"/>
          <a:stretch>
            <a:fillRect/>
          </a:stretch>
        </p:blipFill>
        <p:spPr>
          <a:xfrm>
            <a:off x="726600" y="2422225"/>
            <a:ext cx="10836600" cy="4128587"/>
          </a:xfrm>
          <a:prstGeom prst="rect">
            <a:avLst/>
          </a:prstGeom>
        </p:spPr>
      </p:pic>
    </p:spTree>
    <p:extLst>
      <p:ext uri="{BB962C8B-B14F-4D97-AF65-F5344CB8AC3E}">
        <p14:creationId xmlns:p14="http://schemas.microsoft.com/office/powerpoint/2010/main" val="497458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DE774B-74FD-5044-BEC8-E6FFFCE93ADA}"/>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粘膜から侵入</a:t>
            </a:r>
          </a:p>
        </p:txBody>
      </p:sp>
      <p:sp>
        <p:nvSpPr>
          <p:cNvPr id="3" name="コンテンツ プレースホルダー 2">
            <a:extLst>
              <a:ext uri="{FF2B5EF4-FFF2-40B4-BE49-F238E27FC236}">
                <a16:creationId xmlns:a16="http://schemas.microsoft.com/office/drawing/2014/main" id="{DE48D0E7-9CB7-A742-8869-F540A77483B3}"/>
              </a:ext>
            </a:extLst>
          </p:cNvPr>
          <p:cNvSpPr>
            <a:spLocks noGrp="1"/>
          </p:cNvSpPr>
          <p:nvPr>
            <p:ph idx="1"/>
          </p:nvPr>
        </p:nvSpPr>
        <p:spPr/>
        <p:txBody>
          <a:bodyPr/>
          <a:lstStyle/>
          <a:p>
            <a:r>
              <a:rPr kumimoji="1" lang="ja-JP" altLang="en-US">
                <a:latin typeface="Hiragino Maru Gothic Pro W4" panose="020F0400000000000000" pitchFamily="34" charset="-128"/>
                <a:ea typeface="Hiragino Maru Gothic Pro W4" panose="020F0400000000000000" pitchFamily="34" charset="-128"/>
              </a:rPr>
              <a:t>ウイルスは</a:t>
            </a:r>
            <a:r>
              <a:rPr kumimoji="1" lang="ja-JP" altLang="en-US">
                <a:solidFill>
                  <a:srgbClr val="FF0000"/>
                </a:solidFill>
                <a:latin typeface="Hiragino Maru Gothic Pro W4" panose="020F0400000000000000" pitchFamily="34" charset="-128"/>
                <a:ea typeface="Hiragino Maru Gothic Pro W4" panose="020F0400000000000000" pitchFamily="34" charset="-128"/>
              </a:rPr>
              <a:t>目、鼻、口、のど、気管支、肺</a:t>
            </a:r>
            <a:r>
              <a:rPr kumimoji="1" lang="ja-JP" altLang="en-US">
                <a:latin typeface="Hiragino Maru Gothic Pro W4" panose="020F0400000000000000" pitchFamily="34" charset="-128"/>
                <a:ea typeface="Hiragino Maru Gothic Pro W4" panose="020F0400000000000000" pitchFamily="34" charset="-128"/>
              </a:rPr>
              <a:t>の粘膜から体に侵入します。</a:t>
            </a:r>
            <a:endParaRPr kumimoji="1" lang="en-US" altLang="ja-JP" dirty="0">
              <a:latin typeface="Hiragino Maru Gothic Pro W4" panose="020F0400000000000000" pitchFamily="34" charset="-128"/>
              <a:ea typeface="Hiragino Maru Gothic Pro W4" panose="020F0400000000000000" pitchFamily="34" charset="-128"/>
            </a:endParaRPr>
          </a:p>
          <a:p>
            <a:r>
              <a:rPr kumimoji="1" lang="ja-JP" altLang="en-US">
                <a:latin typeface="Hiragino Maru Gothic Pro W4" panose="020F0400000000000000" pitchFamily="34" charset="-128"/>
                <a:ea typeface="Hiragino Maru Gothic Pro W4" panose="020F0400000000000000" pitchFamily="34" charset="-128"/>
              </a:rPr>
              <a:t>洗っていない手で目をこすったり、顔を触ったり、食べ物</a:t>
            </a:r>
            <a:r>
              <a:rPr lang="ja-JP" altLang="en-US">
                <a:latin typeface="Hiragino Maru Gothic Pro W4" panose="020F0400000000000000" pitchFamily="34" charset="-128"/>
                <a:ea typeface="Hiragino Maru Gothic Pro W4" panose="020F0400000000000000" pitchFamily="34" charset="-128"/>
              </a:rPr>
              <a:t>を食べたりすると感染します。</a:t>
            </a:r>
            <a:endParaRPr kumimoji="1" lang="ja-JP" altLang="en-US">
              <a:latin typeface="Hiragino Maru Gothic Pro W4" panose="020F0400000000000000" pitchFamily="34" charset="-128"/>
              <a:ea typeface="Hiragino Maru Gothic Pro W4" panose="020F0400000000000000" pitchFamily="34" charset="-128"/>
            </a:endParaRPr>
          </a:p>
        </p:txBody>
      </p:sp>
      <p:pic>
        <p:nvPicPr>
          <p:cNvPr id="8" name="図 7">
            <a:extLst>
              <a:ext uri="{FF2B5EF4-FFF2-40B4-BE49-F238E27FC236}">
                <a16:creationId xmlns:a16="http://schemas.microsoft.com/office/drawing/2014/main" id="{26F192BC-457B-8742-BBF9-AD0FF4044D11}"/>
              </a:ext>
            </a:extLst>
          </p:cNvPr>
          <p:cNvPicPr>
            <a:picLocks noChangeAspect="1"/>
          </p:cNvPicPr>
          <p:nvPr/>
        </p:nvPicPr>
        <p:blipFill>
          <a:blip r:embed="rId2"/>
          <a:stretch>
            <a:fillRect/>
          </a:stretch>
        </p:blipFill>
        <p:spPr>
          <a:xfrm>
            <a:off x="1612800" y="3801390"/>
            <a:ext cx="9427200" cy="2837922"/>
          </a:xfrm>
          <a:prstGeom prst="rect">
            <a:avLst/>
          </a:prstGeom>
        </p:spPr>
      </p:pic>
    </p:spTree>
    <p:extLst>
      <p:ext uri="{BB962C8B-B14F-4D97-AF65-F5344CB8AC3E}">
        <p14:creationId xmlns:p14="http://schemas.microsoft.com/office/powerpoint/2010/main" val="83795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372796-F4C9-A24E-B341-B5B1C26A6F89}"/>
              </a:ext>
            </a:extLst>
          </p:cNvPr>
          <p:cNvSpPr>
            <a:spLocks noGrp="1"/>
          </p:cNvSpPr>
          <p:nvPr>
            <p:ph type="title"/>
          </p:nvPr>
        </p:nvSpPr>
        <p:spPr/>
        <p:txBody>
          <a:bodyPr/>
          <a:lstStyle/>
          <a:p>
            <a:pPr algn="ctr"/>
            <a:r>
              <a:rPr kumimoji="1" lang="ja-JP" altLang="en-US">
                <a:solidFill>
                  <a:srgbClr val="00B050"/>
                </a:solidFill>
                <a:latin typeface="Hiragino Maru Gothic Pro W4" panose="020F0400000000000000" pitchFamily="34" charset="-128"/>
                <a:ea typeface="Hiragino Maru Gothic Pro W4" panose="020F0400000000000000" pitchFamily="34" charset="-128"/>
              </a:rPr>
              <a:t>ウイルスの予防法</a:t>
            </a:r>
          </a:p>
        </p:txBody>
      </p:sp>
      <p:sp>
        <p:nvSpPr>
          <p:cNvPr id="11" name="テキスト ボックス 10">
            <a:extLst>
              <a:ext uri="{FF2B5EF4-FFF2-40B4-BE49-F238E27FC236}">
                <a16:creationId xmlns:a16="http://schemas.microsoft.com/office/drawing/2014/main" id="{7CB3DFC7-2F6D-7340-B5DD-406496C66BC3}"/>
              </a:ext>
            </a:extLst>
          </p:cNvPr>
          <p:cNvSpPr txBox="1"/>
          <p:nvPr/>
        </p:nvSpPr>
        <p:spPr>
          <a:xfrm>
            <a:off x="8061885" y="1506071"/>
            <a:ext cx="4038227" cy="461665"/>
          </a:xfrm>
          <a:prstGeom prst="rect">
            <a:avLst/>
          </a:prstGeom>
          <a:noFill/>
        </p:spPr>
        <p:txBody>
          <a:bodyPr wrap="square" rtlCol="0">
            <a:spAutoFit/>
          </a:bodyPr>
          <a:lstStyle/>
          <a:p>
            <a:pPr algn="ctr"/>
            <a:r>
              <a:rPr kumimoji="1" lang="ja-JP" altLang="en-US" sz="2400"/>
              <a:t>正しくマスクをする</a:t>
            </a:r>
          </a:p>
        </p:txBody>
      </p:sp>
      <p:sp>
        <p:nvSpPr>
          <p:cNvPr id="12" name="テキスト ボックス 11">
            <a:extLst>
              <a:ext uri="{FF2B5EF4-FFF2-40B4-BE49-F238E27FC236}">
                <a16:creationId xmlns:a16="http://schemas.microsoft.com/office/drawing/2014/main" id="{A7CBFBB3-0882-6C42-A390-EDE246C0634B}"/>
              </a:ext>
            </a:extLst>
          </p:cNvPr>
          <p:cNvSpPr txBox="1"/>
          <p:nvPr/>
        </p:nvSpPr>
        <p:spPr>
          <a:xfrm>
            <a:off x="-12514" y="1343442"/>
            <a:ext cx="4038227" cy="830997"/>
          </a:xfrm>
          <a:prstGeom prst="rect">
            <a:avLst/>
          </a:prstGeom>
          <a:noFill/>
        </p:spPr>
        <p:txBody>
          <a:bodyPr wrap="square" rtlCol="0">
            <a:spAutoFit/>
          </a:bodyPr>
          <a:lstStyle/>
          <a:p>
            <a:pPr algn="ctr"/>
            <a:r>
              <a:rPr kumimoji="1" lang="ja-JP" altLang="en-US" sz="2400"/>
              <a:t>手を洗う</a:t>
            </a:r>
            <a:endParaRPr kumimoji="1" lang="en-US" altLang="ja-JP" sz="2400" dirty="0"/>
          </a:p>
          <a:p>
            <a:pPr algn="ctr"/>
            <a:r>
              <a:rPr kumimoji="1" lang="ja-JP" altLang="en-US" sz="2400"/>
              <a:t>アルコール消毒でも</a:t>
            </a:r>
            <a:r>
              <a:rPr kumimoji="1" lang="en-US" altLang="ja-JP" sz="2400" dirty="0"/>
              <a:t>OK</a:t>
            </a:r>
            <a:endParaRPr kumimoji="1" lang="ja-JP" altLang="en-US" sz="2400"/>
          </a:p>
        </p:txBody>
      </p:sp>
      <p:sp>
        <p:nvSpPr>
          <p:cNvPr id="13" name="テキスト ボックス 12">
            <a:extLst>
              <a:ext uri="{FF2B5EF4-FFF2-40B4-BE49-F238E27FC236}">
                <a16:creationId xmlns:a16="http://schemas.microsoft.com/office/drawing/2014/main" id="{56172CF1-FC83-EF4E-9460-E3392B446CCE}"/>
              </a:ext>
            </a:extLst>
          </p:cNvPr>
          <p:cNvSpPr txBox="1"/>
          <p:nvPr/>
        </p:nvSpPr>
        <p:spPr>
          <a:xfrm>
            <a:off x="4249271" y="1528109"/>
            <a:ext cx="3655545" cy="461665"/>
          </a:xfrm>
          <a:prstGeom prst="rect">
            <a:avLst/>
          </a:prstGeom>
          <a:noFill/>
        </p:spPr>
        <p:txBody>
          <a:bodyPr wrap="square" rtlCol="0">
            <a:spAutoFit/>
          </a:bodyPr>
          <a:lstStyle/>
          <a:p>
            <a:pPr algn="ctr"/>
            <a:r>
              <a:rPr kumimoji="1" lang="ja-JP" altLang="en-US" sz="2400"/>
              <a:t>触るところを消毒</a:t>
            </a:r>
          </a:p>
        </p:txBody>
      </p:sp>
      <p:pic>
        <p:nvPicPr>
          <p:cNvPr id="18" name="図 17">
            <a:extLst>
              <a:ext uri="{FF2B5EF4-FFF2-40B4-BE49-F238E27FC236}">
                <a16:creationId xmlns:a16="http://schemas.microsoft.com/office/drawing/2014/main" id="{1BE3C244-786A-0746-BF3B-E127A5646A71}"/>
              </a:ext>
            </a:extLst>
          </p:cNvPr>
          <p:cNvPicPr>
            <a:picLocks noChangeAspect="1"/>
          </p:cNvPicPr>
          <p:nvPr/>
        </p:nvPicPr>
        <p:blipFill>
          <a:blip r:embed="rId2"/>
          <a:stretch>
            <a:fillRect/>
          </a:stretch>
        </p:blipFill>
        <p:spPr>
          <a:xfrm>
            <a:off x="410401" y="2234230"/>
            <a:ext cx="11337980" cy="4461770"/>
          </a:xfrm>
          <a:prstGeom prst="rect">
            <a:avLst/>
          </a:prstGeom>
        </p:spPr>
      </p:pic>
    </p:spTree>
    <p:extLst>
      <p:ext uri="{BB962C8B-B14F-4D97-AF65-F5344CB8AC3E}">
        <p14:creationId xmlns:p14="http://schemas.microsoft.com/office/powerpoint/2010/main" val="231702477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646</Words>
  <Application>Microsoft Macintosh PowerPoint</Application>
  <PresentationFormat>ワイド画面</PresentationFormat>
  <Paragraphs>67</Paragraphs>
  <Slides>12</Slides>
  <Notes>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Hiragino Maru Gothic Pro W4</vt:lpstr>
      <vt:lpstr>メイリオ</vt:lpstr>
      <vt:lpstr>游ゴシック</vt:lpstr>
      <vt:lpstr>游ゴシック Light</vt:lpstr>
      <vt:lpstr>Arial</vt:lpstr>
      <vt:lpstr>Office テーマ</vt:lpstr>
      <vt:lpstr>新型コロナウイルス対策</vt:lpstr>
      <vt:lpstr>今回の感染症について</vt:lpstr>
      <vt:lpstr>皆さんへ</vt:lpstr>
      <vt:lpstr>ウイルスの伝播の仕方</vt:lpstr>
      <vt:lpstr>接触感染</vt:lpstr>
      <vt:lpstr>プラスチックの表面には３日間！</vt:lpstr>
      <vt:lpstr>飛沫感染</vt:lpstr>
      <vt:lpstr>粘膜から侵入</vt:lpstr>
      <vt:lpstr>ウイルスの予防法</vt:lpstr>
      <vt:lpstr>一人の感染者から複数の感染者</vt:lpstr>
      <vt:lpstr>いろいろな情報</vt:lpstr>
      <vt:lpstr>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新型コロナウイルス対策</dc:title>
  <dc:creator>矢ヶ部 伸也</dc:creator>
  <cp:lastModifiedBy>矢ヶ部 伸也</cp:lastModifiedBy>
  <cp:revision>11</cp:revision>
  <cp:lastPrinted>2020-05-12T23:51:44Z</cp:lastPrinted>
  <dcterms:created xsi:type="dcterms:W3CDTF">2020-05-12T22:19:15Z</dcterms:created>
  <dcterms:modified xsi:type="dcterms:W3CDTF">2020-07-02T02:30:28Z</dcterms:modified>
</cp:coreProperties>
</file>